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1" r:id="rId4"/>
    <p:sldId id="272" r:id="rId5"/>
    <p:sldId id="279" r:id="rId6"/>
    <p:sldId id="280" r:id="rId7"/>
    <p:sldId id="276" r:id="rId8"/>
    <p:sldId id="282" r:id="rId9"/>
    <p:sldId id="283" r:id="rId10"/>
    <p:sldId id="284" r:id="rId11"/>
    <p:sldId id="285" r:id="rId12"/>
    <p:sldId id="278" r:id="rId13"/>
    <p:sldId id="263" r:id="rId14"/>
    <p:sldId id="260" r:id="rId15"/>
    <p:sldId id="286" r:id="rId16"/>
    <p:sldId id="287" r:id="rId17"/>
    <p:sldId id="288" r:id="rId18"/>
    <p:sldId id="289" r:id="rId19"/>
    <p:sldId id="291" r:id="rId20"/>
    <p:sldId id="290" r:id="rId21"/>
    <p:sldId id="262" r:id="rId22"/>
    <p:sldId id="273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71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6C9D-6054-4D25-9163-A27BA7448B37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8DE4-3D5E-4769-BE14-81A01DA2C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6C9D-6054-4D25-9163-A27BA7448B37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8DE4-3D5E-4769-BE14-81A01DA2C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6C9D-6054-4D25-9163-A27BA7448B37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8DE4-3D5E-4769-BE14-81A01DA2C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6C9D-6054-4D25-9163-A27BA7448B37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8DE4-3D5E-4769-BE14-81A01DA2C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6C9D-6054-4D25-9163-A27BA7448B37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8DE4-3D5E-4769-BE14-81A01DA2C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6C9D-6054-4D25-9163-A27BA7448B37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8DE4-3D5E-4769-BE14-81A01DA2C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6C9D-6054-4D25-9163-A27BA7448B37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8DE4-3D5E-4769-BE14-81A01DA2C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6C9D-6054-4D25-9163-A27BA7448B37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8DE4-3D5E-4769-BE14-81A01DA2C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6C9D-6054-4D25-9163-A27BA7448B37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8DE4-3D5E-4769-BE14-81A01DA2C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6C9D-6054-4D25-9163-A27BA7448B37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8DE4-3D5E-4769-BE14-81A01DA2C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6C9D-6054-4D25-9163-A27BA7448B37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8DE4-3D5E-4769-BE14-81A01DA2C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16C9D-6054-4D25-9163-A27BA7448B37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28DE4-3D5E-4769-BE14-81A01DA2C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055233"/>
            <a:ext cx="7772400" cy="1418141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749040"/>
            <a:ext cx="6400800" cy="169074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714480" y="3170142"/>
            <a:ext cx="6385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</a:rPr>
              <a:t>Методика проведения </a:t>
            </a:r>
            <a:br>
              <a:rPr lang="ru-RU" sz="4800" b="1" dirty="0">
                <a:solidFill>
                  <a:srgbClr val="FF0000"/>
                </a:solidFill>
              </a:rPr>
            </a:br>
            <a:r>
              <a:rPr lang="ru-RU" sz="4800" b="1" dirty="0">
                <a:solidFill>
                  <a:srgbClr val="FF0000"/>
                </a:solidFill>
              </a:rPr>
              <a:t>подвижных игр  </a:t>
            </a:r>
            <a:br>
              <a:rPr lang="ru-RU" sz="4800" b="1" dirty="0">
                <a:solidFill>
                  <a:srgbClr val="FF0000"/>
                </a:solidFill>
              </a:rPr>
            </a:br>
            <a:r>
              <a:rPr lang="ru-RU" sz="4800" b="1" dirty="0">
                <a:solidFill>
                  <a:srgbClr val="FF0000"/>
                </a:solidFill>
              </a:rPr>
              <a:t>в детском саду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0356" y="-48938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57158" y="3105835"/>
            <a:ext cx="25003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1357298"/>
            <a:ext cx="257176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472" indent="-347472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800" b="1" dirty="0">
              <a:solidFill>
                <a:srgbClr val="FF0000"/>
              </a:solidFill>
              <a:latin typeface="Georgia"/>
            </a:endParaRPr>
          </a:p>
          <a:p>
            <a:pPr lvl="0"/>
            <a:endParaRPr lang="ru-RU" b="1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F08C16A-4DFD-4A8E-AF51-838DD05EAAC5}"/>
              </a:ext>
            </a:extLst>
          </p:cNvPr>
          <p:cNvSpPr/>
          <p:nvPr/>
        </p:nvSpPr>
        <p:spPr>
          <a:xfrm>
            <a:off x="357158" y="408980"/>
            <a:ext cx="57494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элементами соревнования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D25E0C8-1D1B-419B-8E16-0C2DB6E67AE0}"/>
              </a:ext>
            </a:extLst>
          </p:cNvPr>
          <p:cNvSpPr/>
          <p:nvPr/>
        </p:nvSpPr>
        <p:spPr>
          <a:xfrm>
            <a:off x="611560" y="1196753"/>
            <a:ext cx="62464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  <a:latin typeface="Georgia" panose="02040502050405020303" pitchFamily="18" charset="0"/>
              </a:rPr>
              <a:t>это разновидность подвижных игр командного характера в которых каждый участник выполняет последовательно одно за другим различные движения, передавая другому участнику своей команды, предмет и т.д., старается сделать это быстрее участников других соревнующихся команд. </a:t>
            </a:r>
          </a:p>
          <a:p>
            <a:r>
              <a:rPr lang="ru-RU" sz="2400" dirty="0">
                <a:solidFill>
                  <a:srgbClr val="C00000"/>
                </a:solidFill>
                <a:latin typeface="Georgia" panose="02040502050405020303" pitchFamily="18" charset="0"/>
              </a:rPr>
              <a:t>«Кто быстрее на другую сторону площадки»</a:t>
            </a:r>
          </a:p>
          <a:p>
            <a:r>
              <a:rPr lang="ru-RU" sz="2400" dirty="0">
                <a:solidFill>
                  <a:srgbClr val="C00000"/>
                </a:solidFill>
                <a:latin typeface="Georgia" panose="02040502050405020303" pitchFamily="18" charset="0"/>
              </a:rPr>
              <a:t>«Кто быстрее перенесет кубики»</a:t>
            </a:r>
          </a:p>
          <a:p>
            <a:r>
              <a:rPr lang="ru-RU" sz="2400" dirty="0">
                <a:solidFill>
                  <a:srgbClr val="C00000"/>
                </a:solidFill>
                <a:latin typeface="Georgia" panose="02040502050405020303" pitchFamily="18" charset="0"/>
              </a:rPr>
              <a:t>«Кто быстрее позвонит в колокольчик»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49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8882" y="28109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57158" y="3105835"/>
            <a:ext cx="25003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1357298"/>
            <a:ext cx="257176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472" indent="-347472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800" b="1" dirty="0">
              <a:solidFill>
                <a:srgbClr val="FF0000"/>
              </a:solidFill>
              <a:latin typeface="Georgia"/>
            </a:endParaRPr>
          </a:p>
          <a:p>
            <a:pPr lvl="0"/>
            <a:endParaRPr lang="ru-RU" b="1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F08C16A-4DFD-4A8E-AF51-838DD05EAAC5}"/>
              </a:ext>
            </a:extLst>
          </p:cNvPr>
          <p:cNvSpPr/>
          <p:nvPr/>
        </p:nvSpPr>
        <p:spPr>
          <a:xfrm>
            <a:off x="357158" y="408980"/>
            <a:ext cx="57494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Спортивные игры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D25E0C8-1D1B-419B-8E16-0C2DB6E67AE0}"/>
              </a:ext>
            </a:extLst>
          </p:cNvPr>
          <p:cNvSpPr/>
          <p:nvPr/>
        </p:nvSpPr>
        <p:spPr>
          <a:xfrm>
            <a:off x="611560" y="1196753"/>
            <a:ext cx="62464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  <a:latin typeface="Georgia" panose="02040502050405020303" pitchFamily="18" charset="0"/>
              </a:rPr>
              <a:t>это  игры с элементами спорта</a:t>
            </a:r>
          </a:p>
          <a:p>
            <a:r>
              <a:rPr lang="ru-RU" sz="2400" dirty="0">
                <a:solidFill>
                  <a:srgbClr val="C00000"/>
                </a:solidFill>
                <a:latin typeface="Georgia" panose="02040502050405020303" pitchFamily="18" charset="0"/>
              </a:rPr>
              <a:t>Футбол</a:t>
            </a:r>
          </a:p>
          <a:p>
            <a:r>
              <a:rPr lang="ru-RU" sz="2400" dirty="0">
                <a:solidFill>
                  <a:srgbClr val="C00000"/>
                </a:solidFill>
                <a:latin typeface="Georgia" panose="02040502050405020303" pitchFamily="18" charset="0"/>
              </a:rPr>
              <a:t>Баскетбол</a:t>
            </a:r>
          </a:p>
          <a:p>
            <a:r>
              <a:rPr lang="ru-RU" sz="2400" dirty="0">
                <a:solidFill>
                  <a:srgbClr val="C00000"/>
                </a:solidFill>
                <a:latin typeface="Georgia" panose="02040502050405020303" pitchFamily="18" charset="0"/>
              </a:rPr>
              <a:t>Хоккей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96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3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357158" y="285728"/>
            <a:ext cx="735811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Классификация подвижных игр по степени физической нагрузки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степени физической нагрузки, которую получает каждый играющий, различают игры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большой, средней и малой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подвижности.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143116"/>
            <a:ext cx="721523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играм большой подвижности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относятся те, в которых одновременно участвует вся группа детей и построены они в основном на таких движениях, как бег и прыжки («Пятнашки», «Мы веселые ребята», «Бездомный заяц»)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3500438"/>
            <a:ext cx="650084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Играми средней подвижности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называют такие, в которых тоже активно участвует вся группа, но характер движений играющих относительно спокойный (ходьба, передача предметов) или движение выполняется подгруппами («Море волнуется раз… »,  «Ручеек», «Пустое место »)</a:t>
            </a:r>
            <a:b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357158" y="5553532"/>
            <a:ext cx="65008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играх малой подвижности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движения выполняются в медленном темпе, к тому же интенсивность их незначительна («Чего не стало? », «Кто позвал? »)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" y="254037"/>
            <a:ext cx="721520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Планируя игры, взрослому следует учитывать состояние группы.</a:t>
            </a:r>
            <a:r>
              <a:rPr lang="ru-RU" sz="2000" b="1" dirty="0">
                <a:solidFill>
                  <a:srgbClr val="7030A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том случае, когда группа недостаточно организованна,</a:t>
            </a:r>
            <a:r>
              <a:rPr kumimoji="0" lang="ru-RU" sz="2000" b="1" i="0" u="none" strike="noStrike" cap="none" normalizeH="0" dirty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лучше в первое время проводить более спокойные игры в кругу, игры с пением, постепенно переходя к играм с движением врассыпную, или дать простые игры, предназначенные для более младшей группы. Выбирая игру, воспитатель принимает во внимание её место в режиме дня; </a:t>
            </a:r>
            <a:b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например, в конце дня, когда дети уже утомлены, он проводит более спокойную игру. </a:t>
            </a:r>
            <a:endParaRPr kumimoji="0" lang="ru-RU" sz="3200" b="1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-2950305"/>
            <a:ext cx="7286644" cy="9633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Игру можно проводить в начале, в середине и в конце прогулки,</a:t>
            </a:r>
            <a:r>
              <a:rPr lang="ru-RU" sz="2000" b="1" dirty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зависимости от того, какое занятие предшествовало прогулке и каков её общий план. Если до прогулки было спокойное занятие,игру можно провести вначале. Если дети увлеклись интересной творческой игрой, </a:t>
            </a:r>
            <a:b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</a:t>
            </a:r>
            <a:r>
              <a:rPr kumimoji="0" lang="ru-RU" sz="2000" b="1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надо прерывать её, а собрать детей для подвижной игры в конце прогулки. Случается, что трудовые процессы или творческая игра быстро заканчиваются, и дети затрудняются найти себе занятие, в таком случае игру можно провести в середине прогулки.</a:t>
            </a:r>
            <a:endParaRPr kumimoji="0" lang="ru-RU" sz="32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1331CE8-7DB9-4840-9DA4-C5F38FD2D96C}"/>
              </a:ext>
            </a:extLst>
          </p:cNvPr>
          <p:cNvSpPr/>
          <p:nvPr/>
        </p:nvSpPr>
        <p:spPr>
          <a:xfrm>
            <a:off x="899592" y="2060848"/>
            <a:ext cx="698477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 </a:t>
            </a:r>
            <a:r>
              <a:rPr lang="ru-RU" sz="3200" b="1" dirty="0">
                <a:solidFill>
                  <a:srgbClr val="7030A0"/>
                </a:solidFill>
              </a:rPr>
              <a:t>Этапы  развития подвижной игры</a:t>
            </a:r>
          </a:p>
          <a:p>
            <a:r>
              <a:rPr lang="ru-RU" sz="24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1.Выбор игры- </a:t>
            </a:r>
            <a:r>
              <a:rPr lang="ru-RU" sz="2400" b="1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зависитот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возрастные особенности ребенка, его интересов и физической подготовленности, места и времени проведения, а также погодных условий. </a:t>
            </a:r>
          </a:p>
          <a:p>
            <a:r>
              <a:rPr lang="ru-RU" sz="24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2.Создание интереса детей к игре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игрушки, загадывание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загадки,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художественного слова, показ иллюстраций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Сбор на игру –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колокольчик, появление игрушки,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зазывалки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1331CE8-7DB9-4840-9DA4-C5F38FD2D96C}"/>
              </a:ext>
            </a:extLst>
          </p:cNvPr>
          <p:cNvSpPr/>
          <p:nvPr/>
        </p:nvSpPr>
        <p:spPr>
          <a:xfrm>
            <a:off x="899592" y="2060848"/>
            <a:ext cx="6984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 </a:t>
            </a:r>
            <a:endParaRPr lang="ru-RU" sz="2400" i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7E96980-93B4-4A98-8272-4AB30C7EDBCC}"/>
              </a:ext>
            </a:extLst>
          </p:cNvPr>
          <p:cNvSpPr/>
          <p:nvPr/>
        </p:nvSpPr>
        <p:spPr>
          <a:xfrm>
            <a:off x="179512" y="1693140"/>
            <a:ext cx="9192152" cy="583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Организация  играющих –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играющих на площадке для начала игры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4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Объяснение правил игры- </a:t>
            </a:r>
            <a:r>
              <a:rPr lang="ru-RU" sz="2400" dirty="0">
                <a:solidFill>
                  <a:srgbClr val="C00000"/>
                </a:solidFill>
              </a:rPr>
              <a:t>Объяснение правил подвижной игры детям младшего дошкольного возраста часто совпадает  с началом и развертыванием самой игры.  Например, воспитатель говорит, что сейчас все будут играть в игру «Птички в гнездышках», и тут же предлагает детям занять гнездышки (заранее нарисованные кружки или поставленные скамеечки). Затем, продолжая объяснение, он говорит, что по сигналу «Солнышко!»</a:t>
            </a:r>
          </a:p>
          <a:p>
            <a:r>
              <a:rPr lang="ru-RU" sz="2400" dirty="0">
                <a:solidFill>
                  <a:srgbClr val="C00000"/>
                </a:solidFill>
              </a:rPr>
              <a:t>все птички вылетят из гнездышек и будут летать, при этом он показывает, как они будут летать, и предлагает детям-птичкам полетать вместе с ним. Через некоторое время воспитатель объявляет: «Дождик пошел, все птички прячутся в гнездышки», — и поясняет, что все должны убежать и стать в свои кружки. </a:t>
            </a:r>
          </a:p>
          <a:p>
            <a:pPr algn="just">
              <a:lnSpc>
                <a:spcPct val="80000"/>
              </a:lnSpc>
              <a:defRPr/>
            </a:pPr>
            <a:endParaRPr lang="ru-RU" sz="24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45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1331CE8-7DB9-4840-9DA4-C5F38FD2D96C}"/>
              </a:ext>
            </a:extLst>
          </p:cNvPr>
          <p:cNvSpPr/>
          <p:nvPr/>
        </p:nvSpPr>
        <p:spPr>
          <a:xfrm>
            <a:off x="899592" y="2060848"/>
            <a:ext cx="6984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 </a:t>
            </a:r>
            <a:endParaRPr lang="ru-RU" sz="2400" i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4105E3D-24AB-4130-8012-F948E3DF4E55}"/>
              </a:ext>
            </a:extLst>
          </p:cNvPr>
          <p:cNvSpPr/>
          <p:nvPr/>
        </p:nvSpPr>
        <p:spPr>
          <a:xfrm>
            <a:off x="179512" y="1700808"/>
            <a:ext cx="8652602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ru-RU" sz="32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распределение ролей-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Важным моментом в организации игры является выбор водящего (одного или нескольких). Их роли могут быть разными: догнать того, кто убегает; попасть в игрока мячом; угадать по голосу, кто подходил и т. д. Существуют различные способы выбора водящего. Иногда перед началом игры его могут выбрать сами играющие. Этот способ имеет положительное значение с педагогической точки зрения, поскольку выражает коллективное желание детей доверить почетную роль самому достойному из них. </a:t>
            </a:r>
          </a:p>
          <a:p>
            <a:pPr algn="just"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Можно назначить водящего с помощью короткой </a:t>
            </a:r>
            <a:r>
              <a:rPr lang="ru-RU" sz="2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считалки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 «Флюгер»</a:t>
            </a:r>
          </a:p>
          <a:p>
            <a:endParaRPr lang="ru-RU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8283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077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1331CE8-7DB9-4840-9DA4-C5F38FD2D96C}"/>
              </a:ext>
            </a:extLst>
          </p:cNvPr>
          <p:cNvSpPr/>
          <p:nvPr/>
        </p:nvSpPr>
        <p:spPr>
          <a:xfrm>
            <a:off x="899592" y="2060848"/>
            <a:ext cx="6984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 </a:t>
            </a:r>
            <a:endParaRPr lang="ru-RU" sz="2400" i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36CD39C-B1F0-4A40-9C2F-662829484DB3}"/>
              </a:ext>
            </a:extLst>
          </p:cNvPr>
          <p:cNvSpPr/>
          <p:nvPr/>
        </p:nvSpPr>
        <p:spPr>
          <a:xfrm>
            <a:off x="395536" y="1700809"/>
            <a:ext cx="8352928" cy="491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разметка площадки </a:t>
            </a:r>
          </a:p>
          <a:p>
            <a:r>
              <a:rPr lang="ru-RU" sz="32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раздача инвентаря и атрибутов</a:t>
            </a:r>
            <a:endParaRPr lang="ru-RU" sz="3200" i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ru-RU" sz="32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сигнал на начало игры-</a:t>
            </a:r>
            <a:r>
              <a:rPr lang="ru-RU" sz="3200" b="1" u="sng" dirty="0">
                <a:latin typeface="Times New Roman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каждую ПИ начинают по условному сигналу (хлопок в ладони, взмах флажком, рукой и т. д.) или по указанию взрослого. Сигнал подается после того, как все участники займут соответствующие места. </a:t>
            </a:r>
          </a:p>
          <a:p>
            <a:pPr algn="just"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       В соревновательных играх желательно давать команды, состоящие из двух частей: «Внимание! Марш!». Все это формирует у ребенка правильную и быструю реакцию на соответствующий сигнал. </a:t>
            </a:r>
          </a:p>
          <a:p>
            <a:r>
              <a:rPr lang="ru-RU" sz="24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проведение игры</a:t>
            </a:r>
            <a:endParaRPr lang="ru-RU" sz="2400" i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сигнал на окончание игры 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словесный, звуковой</a:t>
            </a:r>
            <a:endParaRPr lang="ru-RU" sz="24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39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1331CE8-7DB9-4840-9DA4-C5F38FD2D96C}"/>
              </a:ext>
            </a:extLst>
          </p:cNvPr>
          <p:cNvSpPr/>
          <p:nvPr/>
        </p:nvSpPr>
        <p:spPr>
          <a:xfrm>
            <a:off x="899592" y="2060848"/>
            <a:ext cx="6984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 </a:t>
            </a:r>
            <a:endParaRPr lang="ru-RU" sz="2400" i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DF82304-95CD-48BD-8B76-F03AAA96D309}"/>
              </a:ext>
            </a:extLst>
          </p:cNvPr>
          <p:cNvSpPr/>
          <p:nvPr/>
        </p:nvSpPr>
        <p:spPr>
          <a:xfrm>
            <a:off x="323528" y="188640"/>
            <a:ext cx="59466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педагогический анализ игры</a:t>
            </a:r>
            <a:endParaRPr lang="ru-RU" sz="32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6E7F438-58FB-40AB-83C1-DCB4B7AB3CCB}"/>
              </a:ext>
            </a:extLst>
          </p:cNvPr>
          <p:cNvSpPr/>
          <p:nvPr/>
        </p:nvSpPr>
        <p:spPr>
          <a:xfrm>
            <a:off x="179512" y="2060848"/>
            <a:ext cx="896448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Roboto-Regular"/>
              </a:rPr>
              <a:t> 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младших группах воспитатель заканчивает игру предложением перейти к каким-либо другим видам деятельности более спокойного характера.</a:t>
            </a:r>
          </a:p>
          <a:p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 старших группах подводятся итоги игры: отмечаются те, кто правильно выполнял движения, проявлял ловкость, быстроту, смекалку, сообразительность, соблюдал правила, выручал товарищей. Воспитатель называет и тех, кто нарушал правила и мешал товарищам. Он анализирует, как удалось достичь успеха в игре, почему «</a:t>
            </a:r>
            <a:r>
              <a:rPr lang="ru-RU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ловишка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быстро поймал одних, а другие ни разу не попались ему.</a:t>
            </a:r>
          </a:p>
          <a:p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 игры должно проходить в интересной и занимательной форме, чтобы вызвать желание в следующий раз добиться еще лучших результатов. К обсуждению проведенной игры надо привлекать всех детей. Это приучает их к анализу своих поступков, вызывает более сознательное отношение к выполнению правил игры и движений. </a:t>
            </a:r>
            <a:endParaRPr lang="ru-RU" sz="2400" b="0" i="0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31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1331CE8-7DB9-4840-9DA4-C5F38FD2D96C}"/>
              </a:ext>
            </a:extLst>
          </p:cNvPr>
          <p:cNvSpPr/>
          <p:nvPr/>
        </p:nvSpPr>
        <p:spPr>
          <a:xfrm>
            <a:off x="899592" y="2060848"/>
            <a:ext cx="6984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 </a:t>
            </a:r>
            <a:endParaRPr lang="ru-RU" sz="2400" i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6E7F438-58FB-40AB-83C1-DCB4B7AB3CCB}"/>
              </a:ext>
            </a:extLst>
          </p:cNvPr>
          <p:cNvSpPr/>
          <p:nvPr/>
        </p:nvSpPr>
        <p:spPr>
          <a:xfrm>
            <a:off x="179512" y="2060848"/>
            <a:ext cx="8964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Roboto-Regular"/>
              </a:rPr>
              <a:t> </a:t>
            </a:r>
            <a:endParaRPr lang="ru-RU" sz="2400" b="0" i="0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EDDD1F3-799F-4AED-AD36-9F441D82876A}"/>
              </a:ext>
            </a:extLst>
          </p:cNvPr>
          <p:cNvSpPr/>
          <p:nvPr/>
        </p:nvSpPr>
        <p:spPr>
          <a:xfrm>
            <a:off x="323528" y="1844825"/>
            <a:ext cx="82089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проведения подвижных игр.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игры. «Зайцы и волк»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Сбор на игру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  играющих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интереса детей к игре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ролей </a:t>
            </a:r>
          </a:p>
          <a:p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   Объяснение правил игры </a:t>
            </a:r>
          </a:p>
          <a:p>
            <a:pPr marL="457200" indent="-457200">
              <a:buAutoNum type="arabicPeriod" startAt="7"/>
            </a:pP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Разметка площадки</a:t>
            </a:r>
          </a:p>
          <a:p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   Раздача инвентаря и атрибутов</a:t>
            </a:r>
            <a:endParaRPr lang="ru-RU" sz="24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 startAt="9"/>
            </a:pP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Сигнал на начало игры </a:t>
            </a:r>
          </a:p>
          <a:p>
            <a:pPr marL="457200" indent="-457200">
              <a:buAutoNum type="arabicPeriod" startAt="9"/>
            </a:pP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игры</a:t>
            </a:r>
            <a:endParaRPr lang="ru-RU" sz="24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Сигнал на окончание игры</a:t>
            </a:r>
          </a:p>
          <a:p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Итог игры </a:t>
            </a:r>
            <a:endParaRPr lang="ru-RU" sz="2400" b="1" i="1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14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4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 descr="http://img1.liveinternet.ru/images/attach/c/8/100/389/100389365_3011027_a82c63213786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000496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000496" y="428604"/>
            <a:ext cx="32147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Подвижные игры – это группа игр, в основе которых лежат разнообразные движения, наиболее удовлетворяющие потребность растущего организма в активных действиях.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5720" y="3500438"/>
            <a:ext cx="65722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П.Ф. Лесгафт, создавший систему физического воспитания,  видел в игре большую воспитательно-образовательную силу, считал ее лучшим средством воспитания личности ребенка. Особо он подчеркивал тот факт, что игра ставит ребенка в такое положение, когда его ум работает живо и энергично, чувства напряжены, действия организованы.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9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1331CE8-7DB9-4840-9DA4-C5F38FD2D96C}"/>
              </a:ext>
            </a:extLst>
          </p:cNvPr>
          <p:cNvSpPr/>
          <p:nvPr/>
        </p:nvSpPr>
        <p:spPr>
          <a:xfrm>
            <a:off x="899592" y="2060848"/>
            <a:ext cx="6984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 </a:t>
            </a:r>
            <a:endParaRPr lang="ru-RU" sz="2400" i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6E7F438-58FB-40AB-83C1-DCB4B7AB3CCB}"/>
              </a:ext>
            </a:extLst>
          </p:cNvPr>
          <p:cNvSpPr/>
          <p:nvPr/>
        </p:nvSpPr>
        <p:spPr>
          <a:xfrm>
            <a:off x="179512" y="2060848"/>
            <a:ext cx="8964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Roboto-Regular"/>
              </a:rPr>
              <a:t> 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43472D9-3F0A-4E1F-9E6A-170C9FA6B4D4}"/>
              </a:ext>
            </a:extLst>
          </p:cNvPr>
          <p:cNvSpPr/>
          <p:nvPr/>
        </p:nvSpPr>
        <p:spPr>
          <a:xfrm>
            <a:off x="611560" y="1340769"/>
            <a:ext cx="7632847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endParaRPr lang="ru-RU" dirty="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endParaRPr lang="ru-RU" dirty="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ctr"/>
            <a:r>
              <a:rPr lang="ru-RU" sz="3200" dirty="0">
                <a:solidFill>
                  <a:srgbClr val="C00000"/>
                </a:solidFill>
                <a:latin typeface="Arial" panose="020B0604020202020204" pitchFamily="34" charset="0"/>
              </a:rPr>
              <a:t>Вариативность усложнения игры.</a:t>
            </a:r>
          </a:p>
          <a:p>
            <a:pPr algn="ct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</a:rPr>
              <a:t>1. Увеличить расстояние.</a:t>
            </a:r>
          </a:p>
          <a:p>
            <a:pPr algn="ct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</a:rPr>
              <a:t>2. Изменить вид движений.</a:t>
            </a:r>
          </a:p>
          <a:p>
            <a:pPr algn="ct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</a:rPr>
              <a:t>3. Изменить темп движений.</a:t>
            </a:r>
          </a:p>
          <a:p>
            <a:pPr algn="ct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</a:rPr>
              <a:t>4. Увеличение числа </a:t>
            </a:r>
            <a:r>
              <a:rPr lang="ru-RU" sz="2400" dirty="0" err="1">
                <a:solidFill>
                  <a:srgbClr val="C00000"/>
                </a:solidFill>
                <a:latin typeface="Arial" panose="020B0604020202020204" pitchFamily="34" charset="0"/>
              </a:rPr>
              <a:t>ловишек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</a:rPr>
              <a:t>.</a:t>
            </a:r>
          </a:p>
          <a:p>
            <a:pPr algn="ct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</a:rPr>
              <a:t>5. Увеличение количества детей.</a:t>
            </a:r>
          </a:p>
          <a:p>
            <a:pPr algn="ct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</a:rPr>
              <a:t>5. Усложнение правил.</a:t>
            </a:r>
          </a:p>
          <a:p>
            <a:pPr algn="ct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</a:rPr>
              <a:t>6. Изменить размещение играющих.</a:t>
            </a:r>
          </a:p>
          <a:p>
            <a:pPr algn="ct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</a:rPr>
              <a:t>7. Сменить сигнал к началу игры </a:t>
            </a:r>
            <a:r>
              <a:rPr lang="ru-RU" sz="2400" i="1" dirty="0">
                <a:solidFill>
                  <a:srgbClr val="C00000"/>
                </a:solidFill>
                <a:latin typeface="Arial" panose="020B0604020202020204" pitchFamily="34" charset="0"/>
              </a:rPr>
              <a:t>(словесный, звуковой, зрительный)</a:t>
            </a:r>
            <a:endParaRPr lang="ru-RU" sz="2400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ct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</a:rPr>
              <a:t>К составлению новых вариантов игры можно привлекать и самих детей.</a:t>
            </a:r>
          </a:p>
        </p:txBody>
      </p:sp>
    </p:spTree>
    <p:extLst>
      <p:ext uri="{BB962C8B-B14F-4D97-AF65-F5344CB8AC3E}">
        <p14:creationId xmlns:p14="http://schemas.microsoft.com/office/powerpoint/2010/main" val="244348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42844" y="1928802"/>
            <a:ext cx="88583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Там, где воспитатели организуют игры живо, весело, так. Чтобы дети не чувствовали, что взрослый «проводит игру», а что он по настоящему играет с ними. Радуется их успехам, огорчается вместе с ними в случаях неудачи, у детей уже с младшей группы появляются любимые игры, в которых они просят воспитателя играть ещё и ещё, а в более старших и самостоятельно       </a:t>
            </a:r>
            <a:endParaRPr lang="ru-RU" sz="2000" dirty="0"/>
          </a:p>
        </p:txBody>
      </p:sp>
      <p:pic>
        <p:nvPicPr>
          <p:cNvPr id="4" name="Рисунок 3" descr="http://s6.dudu.com/p/w1280h1024/39/6b42/4acd47c44ac895858a69b2bd176a95f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3714752"/>
            <a:ext cx="3571867" cy="314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5F0251E-626F-4915-B603-3B0D90929F04}"/>
              </a:ext>
            </a:extLst>
          </p:cNvPr>
          <p:cNvSpPr/>
          <p:nvPr/>
        </p:nvSpPr>
        <p:spPr>
          <a:xfrm>
            <a:off x="4067944" y="3284984"/>
            <a:ext cx="512421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Всякая деятельность детей должна доставлять им радость как от самого процесса, так и от его результата, от совместных действий и переживаний. Особенно это относится к подвижным играм, т.к. уже само движение доставляет детям удовольствие. Эмоциональная же насыщенность игры повышает и двигательную активность, поэтому необходимо, чтобы игра вызывала у детей интерес, доставляла им удовольствие.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467544" y="620688"/>
            <a:ext cx="621510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solidFill>
                  <a:srgbClr val="C00000"/>
                </a:solidFill>
              </a:rPr>
              <a:t>Желаю всем творческих успехов в организации и проведении подвижных игр в своей группе!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2820FB4-5AF0-4AE5-B128-D47121141E01}"/>
              </a:ext>
            </a:extLst>
          </p:cNvPr>
          <p:cNvSpPr/>
          <p:nvPr/>
        </p:nvSpPr>
        <p:spPr>
          <a:xfrm>
            <a:off x="2286000" y="158234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111111"/>
                </a:solidFill>
                <a:latin typeface="Arial" panose="020B0604020202020204" pitchFamily="34" charset="0"/>
              </a:rPr>
              <a:t> </a:t>
            </a:r>
            <a:endParaRPr lang="ru-RU" b="0" i="0" dirty="0">
              <a:solidFill>
                <a:srgbClr val="11111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4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41BD319-8801-4D76-9743-76CEA7FB2E93}"/>
              </a:ext>
            </a:extLst>
          </p:cNvPr>
          <p:cNvSpPr/>
          <p:nvPr/>
        </p:nvSpPr>
        <p:spPr>
          <a:xfrm>
            <a:off x="1043608" y="476672"/>
            <a:ext cx="47397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</a:rPr>
              <a:t>Умственное развитие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2E698FB-4804-427F-8FE0-D8349EADDD27}"/>
              </a:ext>
            </a:extLst>
          </p:cNvPr>
          <p:cNvSpPr/>
          <p:nvPr/>
        </p:nvSpPr>
        <p:spPr>
          <a:xfrm>
            <a:off x="251520" y="1139143"/>
            <a:ext cx="6606480" cy="5743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Подвижные игры эффективно влияют на умственное развитие ребенка, помогают ему уточнить представления об окружающем мире, о различных явлениях природы, расширяют кругозор. </a:t>
            </a:r>
          </a:p>
          <a:p>
            <a:pPr algn="just"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          Выполняя разнообразные роли, имитируя действия животных, птиц, насекомых, дети на практике применяют приобретенные знания об их жизни, поведении, способах передвижения и т. д. </a:t>
            </a:r>
          </a:p>
          <a:p>
            <a:pPr algn="just"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          В процессе игры они обдумывают, как им лучше выполнить то или иное действие (игровое задание), разговаривают между собой, ведут подсчет попаданий в цель, пойманных игроков. Все это способствует развитию речи, быстроты мышления, творчества и сообразительности.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val="380570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0" y="1928802"/>
            <a:ext cx="8858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7030A0"/>
                </a:solidFill>
              </a:rPr>
              <a:t>Нравственное воспитание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FB227E6-7483-477C-BDBA-F34ABFFDB816}"/>
              </a:ext>
            </a:extLst>
          </p:cNvPr>
          <p:cNvSpPr/>
          <p:nvPr/>
        </p:nvSpPr>
        <p:spPr>
          <a:xfrm>
            <a:off x="395536" y="2852936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  <a:latin typeface="Helvetica Neue"/>
              </a:rPr>
              <a:t>Подвижная игра является эффективным средством формирования личности дошкольника, его морально-волевых, нравственных качеств, в игре реализуется потребность воздействия на мир. Советский педагог В. А. Сухомлинский подчеркивал, что «игра - это огромное светлое окно, через которое в духовный мир ребенка вливается живительный поток представлений, понятий об окружающем мире. Игра - это искра, зажигающая огонек пытливости и любознательности» 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4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B085447-F82D-41EE-AAE8-79A2A13CB8F9}"/>
              </a:ext>
            </a:extLst>
          </p:cNvPr>
          <p:cNvSpPr/>
          <p:nvPr/>
        </p:nvSpPr>
        <p:spPr>
          <a:xfrm>
            <a:off x="1115616" y="332656"/>
            <a:ext cx="46715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</a:rPr>
              <a:t>Физическое развитие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D15CEE4-5849-40CB-B828-31CEC110CB7A}"/>
              </a:ext>
            </a:extLst>
          </p:cNvPr>
          <p:cNvSpPr/>
          <p:nvPr/>
        </p:nvSpPr>
        <p:spPr>
          <a:xfrm>
            <a:off x="611560" y="1263792"/>
            <a:ext cx="6246440" cy="5743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ru-RU" sz="1600" b="1" dirty="0">
                <a:latin typeface="Times New Roman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ПИ состоят из самых разнообразных движений, способствующих укреплению мышц, ускоренному обмену веществ и закаливанию организма. </a:t>
            </a:r>
          </a:p>
          <a:p>
            <a:pPr algn="just"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        С их помощью развиваются ловкость, быстрота, сила, выносливость. Они положительно влияют на развитие и совершенствование физических качеств ребенка. </a:t>
            </a:r>
          </a:p>
          <a:p>
            <a:pPr algn="just"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         Во время игр у дошкольников  совершенствуются навыки в основных видах движений (беге, прыжках, метаниях,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</a:rPr>
              <a:t>лазаньи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 и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</a:rPr>
              <a:t>др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). </a:t>
            </a:r>
          </a:p>
          <a:p>
            <a:pPr algn="just"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         Быстрая смена обстановки в процессе игры приучает ребенка использовать известные ему движения в соответствии с той или иной ситуацией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37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4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812B4CB-D820-43B8-B505-CCFC95B56476}"/>
              </a:ext>
            </a:extLst>
          </p:cNvPr>
          <p:cNvSpPr/>
          <p:nvPr/>
        </p:nvSpPr>
        <p:spPr>
          <a:xfrm>
            <a:off x="539552" y="764704"/>
            <a:ext cx="54621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</a:rPr>
              <a:t>Эстетическое воспитание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53F9D7E-B1E8-4039-9EED-1D3BA85FE7A2}"/>
              </a:ext>
            </a:extLst>
          </p:cNvPr>
          <p:cNvSpPr/>
          <p:nvPr/>
        </p:nvSpPr>
        <p:spPr>
          <a:xfrm>
            <a:off x="539552" y="1263792"/>
            <a:ext cx="63184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defRPr/>
            </a:pPr>
            <a:endParaRPr lang="ru-RU" sz="2400" b="1" dirty="0">
              <a:solidFill>
                <a:srgbClr val="C00000"/>
              </a:solidFill>
              <a:latin typeface="Times New Roman" pitchFamily="18" charset="0"/>
            </a:endParaRPr>
          </a:p>
          <a:p>
            <a:pPr algn="just">
              <a:lnSpc>
                <a:spcPct val="90000"/>
              </a:lnSpc>
              <a:defRPr/>
            </a:pPr>
            <a:endParaRPr lang="ru-RU" sz="2400" b="1" dirty="0">
              <a:solidFill>
                <a:srgbClr val="C00000"/>
              </a:solidFill>
              <a:latin typeface="Times New Roman" pitchFamily="18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Четкое и быстрое выполнение движений, согласованность действий во время игры, красочные пособия формируют эстетические чувства, приучают видеть красоту движений. </a:t>
            </a:r>
          </a:p>
          <a:p>
            <a:pPr algn="just"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         Н. К. Крупская, подчеркивая важность игр для всестороннего развития дошкольников, отмечала, что «…для ребенка игра - это учение, труд и одновременно серьезная форма воспитания».</a:t>
            </a:r>
          </a:p>
          <a:p>
            <a:pPr algn="just"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          Не случайно дошкольный возраст называют «игровым возрастом». </a:t>
            </a:r>
          </a:p>
        </p:txBody>
      </p:sp>
    </p:spTree>
    <p:extLst>
      <p:ext uri="{BB962C8B-B14F-4D97-AF65-F5344CB8AC3E}">
        <p14:creationId xmlns:p14="http://schemas.microsoft.com/office/powerpoint/2010/main" val="12560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14338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1"/>
            <a:ext cx="6213501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57158" y="3105835"/>
            <a:ext cx="25003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1285860"/>
            <a:ext cx="214314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714612" y="1357298"/>
            <a:ext cx="257176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472" indent="-347472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2800" b="1" dirty="0" err="1">
                <a:solidFill>
                  <a:srgbClr val="FF0000"/>
                </a:solidFill>
                <a:latin typeface="Georgia"/>
              </a:rPr>
              <a:t>Элементар-ные</a:t>
            </a:r>
            <a:endParaRPr lang="ru-RU" sz="2800" b="1" dirty="0">
              <a:solidFill>
                <a:srgbClr val="FF0000"/>
              </a:solidFill>
              <a:latin typeface="Georgia"/>
            </a:endParaRPr>
          </a:p>
          <a:p>
            <a:pPr marL="347472" indent="-347472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800" b="1" dirty="0">
              <a:solidFill>
                <a:srgbClr val="FF0000"/>
              </a:solidFill>
              <a:latin typeface="Georgia"/>
            </a:endParaRPr>
          </a:p>
          <a:p>
            <a:pPr marL="347472" indent="-347472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800" b="1" dirty="0">
              <a:solidFill>
                <a:srgbClr val="FF0000"/>
              </a:solidFill>
              <a:latin typeface="Georgia"/>
            </a:endParaRPr>
          </a:p>
          <a:p>
            <a:pPr marL="347472" indent="-347472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800" b="1" dirty="0">
              <a:solidFill>
                <a:srgbClr val="FF0000"/>
              </a:solidFill>
              <a:latin typeface="Georgia"/>
            </a:endParaRPr>
          </a:p>
          <a:p>
            <a:pPr marL="347472" indent="-347472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2800" b="1" dirty="0">
                <a:solidFill>
                  <a:srgbClr val="FF0000"/>
                </a:solidFill>
                <a:latin typeface="Georgia"/>
              </a:rPr>
              <a:t> Сложные</a:t>
            </a:r>
          </a:p>
          <a:p>
            <a:pPr lvl="0"/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929322" y="1142984"/>
            <a:ext cx="300039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/>
              <a:t>Сюжетные</a:t>
            </a:r>
          </a:p>
          <a:p>
            <a:pPr lvl="0"/>
            <a:r>
              <a:rPr lang="ru-RU" sz="3600" b="1" dirty="0"/>
              <a:t>Бессюжетные</a:t>
            </a:r>
          </a:p>
          <a:p>
            <a:pPr lvl="0"/>
            <a:r>
              <a:rPr lang="ru-RU" sz="3600" b="1" dirty="0"/>
              <a:t>С элементами соревнования</a:t>
            </a:r>
          </a:p>
          <a:p>
            <a:pPr lvl="0"/>
            <a:endParaRPr lang="ru-RU" sz="3600" b="1" dirty="0"/>
          </a:p>
          <a:p>
            <a:pPr lvl="0"/>
            <a:r>
              <a:rPr lang="ru-RU" sz="3600" b="1" dirty="0"/>
              <a:t>Спортивные игры</a:t>
            </a:r>
          </a:p>
          <a:p>
            <a:pPr lvl="0"/>
            <a:endParaRPr lang="ru-RU" sz="3600" b="1" dirty="0"/>
          </a:p>
          <a:p>
            <a:pPr lvl="0"/>
            <a:endParaRPr lang="ru-RU" sz="3600" b="1" dirty="0"/>
          </a:p>
          <a:p>
            <a:pPr lvl="0"/>
            <a:endParaRPr lang="ru-RU" sz="3600" b="1" dirty="0"/>
          </a:p>
          <a:p>
            <a:pPr lvl="0"/>
            <a:endParaRPr lang="ru-RU" sz="3600" b="1" dirty="0"/>
          </a:p>
          <a:p>
            <a:pPr lvl="0"/>
            <a:endParaRPr lang="ru-RU" sz="3600" b="1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2428860" y="1714488"/>
            <a:ext cx="428628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285984" y="3071810"/>
            <a:ext cx="571504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5214942" y="1500174"/>
            <a:ext cx="85725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214942" y="1928802"/>
            <a:ext cx="785818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286380" y="2357430"/>
            <a:ext cx="785818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857752" y="3857628"/>
            <a:ext cx="1071570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0356" y="-48938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57158" y="3105835"/>
            <a:ext cx="25003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1357298"/>
            <a:ext cx="257176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472" indent="-347472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800" b="1" dirty="0">
              <a:solidFill>
                <a:srgbClr val="FF0000"/>
              </a:solidFill>
              <a:latin typeface="Georgia"/>
            </a:endParaRPr>
          </a:p>
          <a:p>
            <a:pPr lvl="0"/>
            <a:endParaRPr lang="ru-RU" b="1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733F14F-B122-43BC-A853-4092FD3E9867}"/>
              </a:ext>
            </a:extLst>
          </p:cNvPr>
          <p:cNvSpPr/>
          <p:nvPr/>
        </p:nvSpPr>
        <p:spPr>
          <a:xfrm>
            <a:off x="1043608" y="-48938"/>
            <a:ext cx="44883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</a:rPr>
              <a:t>Сюжетные игры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0A545ED-3D78-4C82-AA48-B0A1ED9C1100}"/>
              </a:ext>
            </a:extLst>
          </p:cNvPr>
          <p:cNvSpPr/>
          <p:nvPr/>
        </p:nvSpPr>
        <p:spPr>
          <a:xfrm>
            <a:off x="42203" y="834444"/>
            <a:ext cx="683405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ru-RU" sz="1400" b="1" dirty="0">
                <a:latin typeface="Times New Roman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В основу игр положен жизненный опыт ребенка, его представление об окружающем мире (действия людей, животных, птиц и т. д.). Из рассказов взрослых, чтения, телепередач, из наблюдений окружающей жизни дошкольники узнают о поведении животных и птиц (как ходит лошадка и лисичка, прячется от волка зайчик, бегает мышка, клюет зернышко воробышек и др.). Затем во время игры они воспроизводят движения, характерные для того или иного образа. 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        Правила этих игр тесно связаны с их сюжетом. Например, «зайцы» бегут, а «волк» догоняет, «пчелки» садятся на «цветочки», «летают», «жужжат» и т. д. 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         Большинство сюжетных игр коллективные, и ребенок приучается в них согласовывать свои действия с действиями партнеров, вести себя организованно, в соответствии с требованиями правил. 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58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0356" y="-48938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57158" y="3105835"/>
            <a:ext cx="25003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1357298"/>
            <a:ext cx="257176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472" indent="-347472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800" b="1" dirty="0">
              <a:solidFill>
                <a:srgbClr val="FF0000"/>
              </a:solidFill>
              <a:latin typeface="Georgia"/>
            </a:endParaRPr>
          </a:p>
          <a:p>
            <a:pPr lvl="0"/>
            <a:endParaRPr lang="ru-RU" b="1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F5A89C0-AADC-460B-9410-BDE6AF292D97}"/>
              </a:ext>
            </a:extLst>
          </p:cNvPr>
          <p:cNvSpPr/>
          <p:nvPr/>
        </p:nvSpPr>
        <p:spPr>
          <a:xfrm>
            <a:off x="1115616" y="620688"/>
            <a:ext cx="44163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</a:rPr>
              <a:t>Бессюжетные игры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301DF22-BF45-43A7-BB97-816A4F600B9D}"/>
              </a:ext>
            </a:extLst>
          </p:cNvPr>
          <p:cNvSpPr/>
          <p:nvPr/>
        </p:nvSpPr>
        <p:spPr>
          <a:xfrm>
            <a:off x="683568" y="1720840"/>
            <a:ext cx="61744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типа </a:t>
            </a:r>
            <a:r>
              <a:rPr lang="ru-RU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ловишек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перебежек («</a:t>
            </a:r>
            <a:r>
              <a:rPr lang="ru-RU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Ловишки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«Перебежки») не имеют сюжета, образов, но сходны с сюжетными наличием правил, ролей, взаимообусловленностью игровых действий всех участников. Эти игры связаны с выполнением конкретного двигательного задания и требуют от детей большой самостоятельности, быстроты, ловкости, ориентировки в пространстве</a:t>
            </a:r>
          </a:p>
        </p:txBody>
      </p:sp>
    </p:spTree>
    <p:extLst>
      <p:ext uri="{BB962C8B-B14F-4D97-AF65-F5344CB8AC3E}">
        <p14:creationId xmlns:p14="http://schemas.microsoft.com/office/powerpoint/2010/main" val="425297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1251</Words>
  <Application>Microsoft Office PowerPoint</Application>
  <PresentationFormat>Экран (4:3)</PresentationFormat>
  <Paragraphs>146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9" baseType="lpstr">
      <vt:lpstr>Arial</vt:lpstr>
      <vt:lpstr>Calibri</vt:lpstr>
      <vt:lpstr>Georgia</vt:lpstr>
      <vt:lpstr>Helvetica Neue</vt:lpstr>
      <vt:lpstr>Roboto-Regular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DreamLair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проведения подвижных игр и упражнений в детском саду Воспитатель Сыздыкова А.Б</dc:title>
  <dc:creator>.</dc:creator>
  <cp:lastModifiedBy>user</cp:lastModifiedBy>
  <cp:revision>61</cp:revision>
  <dcterms:created xsi:type="dcterms:W3CDTF">2014-04-18T15:51:07Z</dcterms:created>
  <dcterms:modified xsi:type="dcterms:W3CDTF">2017-11-15T10:03:28Z</dcterms:modified>
</cp:coreProperties>
</file>